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Ubuntu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iPZRI/7G4jyg5BiK0QvtKGwm9k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Ubuntu-boldItalic.fntdata"/><Relationship Id="rId14" Type="http://schemas.openxmlformats.org/officeDocument/2006/relationships/font" Target="fonts/Ubuntu-bold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4qO979mBD5U" TargetMode="External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FXjWKBtm-OE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hyperlink" Target="https://widget.senja.io/widget/43af2238-99eb-4976-a2a2-d27a059a439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96449" y="-223000"/>
            <a:ext cx="21346991" cy="10510006"/>
          </a:xfrm>
          <a:custGeom>
            <a:rect b="b" l="l" r="r" t="t"/>
            <a:pathLst>
              <a:path extrusionOk="0" h="10510006" w="18684456">
                <a:moveTo>
                  <a:pt x="0" y="0"/>
                </a:moveTo>
                <a:lnTo>
                  <a:pt x="18684456" y="0"/>
                </a:lnTo>
                <a:lnTo>
                  <a:pt x="18684456" y="10510006"/>
                </a:lnTo>
                <a:lnTo>
                  <a:pt x="0" y="10510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028700" y="730269"/>
            <a:ext cx="1839708" cy="1839708"/>
          </a:xfrm>
          <a:custGeom>
            <a:rect b="b" l="l" r="r" t="t"/>
            <a:pathLst>
              <a:path extrusionOk="0" h="1839708" w="1839708">
                <a:moveTo>
                  <a:pt x="0" y="0"/>
                </a:moveTo>
                <a:lnTo>
                  <a:pt x="1839708" y="0"/>
                </a:lnTo>
                <a:lnTo>
                  <a:pt x="1839708" y="1839707"/>
                </a:lnTo>
                <a:lnTo>
                  <a:pt x="0" y="1839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1378384" y="6422266"/>
            <a:ext cx="6545773" cy="744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now&gt;press&gt;play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1378384" y="7433829"/>
            <a:ext cx="6271673" cy="10561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68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MAKE EVERY CHILD’S LEARNING MATTER DEEPLY TO THEM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1028700" y="9590453"/>
            <a:ext cx="1839708" cy="281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65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nowpressplay.co.uk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11771922" y="2459918"/>
            <a:ext cx="5808777" cy="5808777"/>
          </a:xfrm>
          <a:custGeom>
            <a:rect b="b" l="l" r="r" t="t"/>
            <a:pathLst>
              <a:path extrusionOk="0" h="5808777" w="5808777">
                <a:moveTo>
                  <a:pt x="0" y="0"/>
                </a:moveTo>
                <a:lnTo>
                  <a:pt x="5808776" y="0"/>
                </a:lnTo>
                <a:lnTo>
                  <a:pt x="5808776" y="5808777"/>
                </a:lnTo>
                <a:lnTo>
                  <a:pt x="0" y="5808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>
            <a:off x="0" y="9767225"/>
            <a:ext cx="2011680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16121274" y="2459918"/>
            <a:ext cx="1459424" cy="1506502"/>
          </a:xfrm>
          <a:custGeom>
            <a:rect b="b" l="l" r="r" t="t"/>
            <a:pathLst>
              <a:path extrusionOk="0" h="1506502" w="1459424">
                <a:moveTo>
                  <a:pt x="0" y="0"/>
                </a:moveTo>
                <a:lnTo>
                  <a:pt x="1459424" y="0"/>
                </a:lnTo>
                <a:lnTo>
                  <a:pt x="1459424" y="1506503"/>
                </a:lnTo>
                <a:lnTo>
                  <a:pt x="0" y="1506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829873" y="2142318"/>
            <a:ext cx="10941900" cy="7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We use the timeless tradition of storytelling to create curriculum-aligned, pedagogically-approved audio adventures that engage pupils in a way that’s both easy and transformative.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Every child, in a class, steps into the world of their learning. They become the main character in an immersive story, moving around the space, meeting people and visiting new places.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now&gt;press&gt;play brings learning to life with over 100 immersive, curriculum-aligned, audio adventures for Nursery to KS2.  Proven to boost engagement, empathy, and academic performance, turning learning into an experience is easy - all you have to do is press play.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668876" y="642925"/>
            <a:ext cx="1221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What is now&gt;press&gt;play?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9767225"/>
            <a:ext cx="2011680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/>
          <p:nvPr/>
        </p:nvSpPr>
        <p:spPr>
          <a:xfrm>
            <a:off x="530012" y="2425565"/>
            <a:ext cx="17110050" cy="6052680"/>
          </a:xfrm>
          <a:custGeom>
            <a:rect b="b" l="l" r="r" t="t"/>
            <a:pathLst>
              <a:path extrusionOk="0" h="6052680" w="17110050">
                <a:moveTo>
                  <a:pt x="0" y="0"/>
                </a:moveTo>
                <a:lnTo>
                  <a:pt x="17110050" y="0"/>
                </a:lnTo>
                <a:lnTo>
                  <a:pt x="17110050" y="6052680"/>
                </a:lnTo>
                <a:lnTo>
                  <a:pt x="0" y="6052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 txBox="1"/>
          <p:nvPr/>
        </p:nvSpPr>
        <p:spPr>
          <a:xfrm>
            <a:off x="714492" y="631636"/>
            <a:ext cx="7064387" cy="1061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Core Benefits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9767225"/>
            <a:ext cx="2007108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4"/>
          <p:cNvSpPr txBox="1"/>
          <p:nvPr/>
        </p:nvSpPr>
        <p:spPr>
          <a:xfrm>
            <a:off x="668871" y="435918"/>
            <a:ext cx="7064387" cy="1061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Watch it in action</a:t>
            </a:r>
            <a:endParaRPr/>
          </a:p>
        </p:txBody>
      </p:sp>
      <p:pic>
        <p:nvPicPr>
          <p:cNvPr descr="An award-winning immersive audio resource, engaging primary school children in the curriculum through sound, story and movement.&#10;&#10;Find out more about #nowpressplay at nowpressplay.co.uk" id="111" name="Google Shape;111;p4" title="Now Press Play in ac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239" y="1606775"/>
            <a:ext cx="13711514" cy="771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0" y="9767225"/>
            <a:ext cx="2011680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5"/>
          <p:cNvSpPr txBox="1"/>
          <p:nvPr/>
        </p:nvSpPr>
        <p:spPr>
          <a:xfrm>
            <a:off x="668871" y="612932"/>
            <a:ext cx="8630824" cy="1061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Complete Setup Guide</a:t>
            </a:r>
            <a:endParaRPr/>
          </a:p>
        </p:txBody>
      </p:sp>
      <p:pic>
        <p:nvPicPr>
          <p:cNvPr id="118" name="Google Shape;118;p5" title="Your complete setup guide for Now Press Pla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9075" y="1939888"/>
            <a:ext cx="13089850" cy="73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0" y="9767225"/>
            <a:ext cx="2025396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4" name="Google Shape;124;p6"/>
          <p:cNvGrpSpPr/>
          <p:nvPr/>
        </p:nvGrpSpPr>
        <p:grpSpPr>
          <a:xfrm>
            <a:off x="1028700" y="2138426"/>
            <a:ext cx="5152171" cy="5791186"/>
            <a:chOff x="0" y="-66675"/>
            <a:chExt cx="1568864" cy="1763448"/>
          </a:xfrm>
        </p:grpSpPr>
        <p:sp>
          <p:nvSpPr>
            <p:cNvPr id="125" name="Google Shape;125;p6"/>
            <p:cNvSpPr/>
            <p:nvPr/>
          </p:nvSpPr>
          <p:spPr>
            <a:xfrm>
              <a:off x="0" y="0"/>
              <a:ext cx="1568864" cy="1696773"/>
            </a:xfrm>
            <a:custGeom>
              <a:rect b="b" l="l" r="r" t="t"/>
              <a:pathLst>
                <a:path extrusionOk="0" h="1696773" w="1568864">
                  <a:moveTo>
                    <a:pt x="52593" y="0"/>
                  </a:moveTo>
                  <a:lnTo>
                    <a:pt x="1516271" y="0"/>
                  </a:lnTo>
                  <a:cubicBezTo>
                    <a:pt x="1545318" y="0"/>
                    <a:pt x="1568864" y="23547"/>
                    <a:pt x="1568864" y="52593"/>
                  </a:cubicBezTo>
                  <a:lnTo>
                    <a:pt x="1568864" y="1644180"/>
                  </a:lnTo>
                  <a:cubicBezTo>
                    <a:pt x="1568864" y="1673226"/>
                    <a:pt x="1545318" y="1696773"/>
                    <a:pt x="1516271" y="1696773"/>
                  </a:cubicBezTo>
                  <a:lnTo>
                    <a:pt x="52593" y="1696773"/>
                  </a:lnTo>
                  <a:cubicBezTo>
                    <a:pt x="38644" y="1696773"/>
                    <a:pt x="25267" y="1691232"/>
                    <a:pt x="15404" y="1681369"/>
                  </a:cubicBezTo>
                  <a:cubicBezTo>
                    <a:pt x="5541" y="1671506"/>
                    <a:pt x="0" y="1658128"/>
                    <a:pt x="0" y="1644180"/>
                  </a:cubicBezTo>
                  <a:lnTo>
                    <a:pt x="0" y="52593"/>
                  </a:lnTo>
                  <a:cubicBezTo>
                    <a:pt x="0" y="38644"/>
                    <a:pt x="5541" y="25267"/>
                    <a:pt x="15404" y="15404"/>
                  </a:cubicBezTo>
                  <a:cubicBezTo>
                    <a:pt x="25267" y="5541"/>
                    <a:pt x="38644" y="0"/>
                    <a:pt x="5259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0" y="-66675"/>
              <a:ext cx="1568864" cy="1763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1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6"/>
          <p:cNvGrpSpPr/>
          <p:nvPr/>
        </p:nvGrpSpPr>
        <p:grpSpPr>
          <a:xfrm>
            <a:off x="6522759" y="2138426"/>
            <a:ext cx="5152171" cy="5791186"/>
            <a:chOff x="0" y="-66675"/>
            <a:chExt cx="1568864" cy="1763448"/>
          </a:xfrm>
        </p:grpSpPr>
        <p:sp>
          <p:nvSpPr>
            <p:cNvPr id="128" name="Google Shape;128;p6"/>
            <p:cNvSpPr/>
            <p:nvPr/>
          </p:nvSpPr>
          <p:spPr>
            <a:xfrm>
              <a:off x="0" y="0"/>
              <a:ext cx="1568864" cy="1696773"/>
            </a:xfrm>
            <a:custGeom>
              <a:rect b="b" l="l" r="r" t="t"/>
              <a:pathLst>
                <a:path extrusionOk="0" h="1696773" w="1568864">
                  <a:moveTo>
                    <a:pt x="52593" y="0"/>
                  </a:moveTo>
                  <a:lnTo>
                    <a:pt x="1516271" y="0"/>
                  </a:lnTo>
                  <a:cubicBezTo>
                    <a:pt x="1545318" y="0"/>
                    <a:pt x="1568864" y="23547"/>
                    <a:pt x="1568864" y="52593"/>
                  </a:cubicBezTo>
                  <a:lnTo>
                    <a:pt x="1568864" y="1644180"/>
                  </a:lnTo>
                  <a:cubicBezTo>
                    <a:pt x="1568864" y="1673226"/>
                    <a:pt x="1545318" y="1696773"/>
                    <a:pt x="1516271" y="1696773"/>
                  </a:cubicBezTo>
                  <a:lnTo>
                    <a:pt x="52593" y="1696773"/>
                  </a:lnTo>
                  <a:cubicBezTo>
                    <a:pt x="38644" y="1696773"/>
                    <a:pt x="25267" y="1691232"/>
                    <a:pt x="15404" y="1681369"/>
                  </a:cubicBezTo>
                  <a:cubicBezTo>
                    <a:pt x="5541" y="1671506"/>
                    <a:pt x="0" y="1658128"/>
                    <a:pt x="0" y="1644180"/>
                  </a:cubicBezTo>
                  <a:lnTo>
                    <a:pt x="0" y="52593"/>
                  </a:lnTo>
                  <a:cubicBezTo>
                    <a:pt x="0" y="38644"/>
                    <a:pt x="5541" y="25267"/>
                    <a:pt x="15404" y="15404"/>
                  </a:cubicBezTo>
                  <a:cubicBezTo>
                    <a:pt x="25267" y="5541"/>
                    <a:pt x="38644" y="0"/>
                    <a:pt x="5259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 txBox="1"/>
            <p:nvPr/>
          </p:nvSpPr>
          <p:spPr>
            <a:xfrm>
              <a:off x="0" y="-66675"/>
              <a:ext cx="1568864" cy="1763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1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6"/>
          <p:cNvGrpSpPr/>
          <p:nvPr/>
        </p:nvGrpSpPr>
        <p:grpSpPr>
          <a:xfrm>
            <a:off x="12016818" y="2138426"/>
            <a:ext cx="5152171" cy="5791186"/>
            <a:chOff x="0" y="-66675"/>
            <a:chExt cx="1568864" cy="1763448"/>
          </a:xfrm>
        </p:grpSpPr>
        <p:sp>
          <p:nvSpPr>
            <p:cNvPr id="131" name="Google Shape;131;p6"/>
            <p:cNvSpPr/>
            <p:nvPr/>
          </p:nvSpPr>
          <p:spPr>
            <a:xfrm>
              <a:off x="0" y="0"/>
              <a:ext cx="1568864" cy="1696773"/>
            </a:xfrm>
            <a:custGeom>
              <a:rect b="b" l="l" r="r" t="t"/>
              <a:pathLst>
                <a:path extrusionOk="0" h="1696773" w="1568864">
                  <a:moveTo>
                    <a:pt x="52593" y="0"/>
                  </a:moveTo>
                  <a:lnTo>
                    <a:pt x="1516271" y="0"/>
                  </a:lnTo>
                  <a:cubicBezTo>
                    <a:pt x="1545318" y="0"/>
                    <a:pt x="1568864" y="23547"/>
                    <a:pt x="1568864" y="52593"/>
                  </a:cubicBezTo>
                  <a:lnTo>
                    <a:pt x="1568864" y="1644180"/>
                  </a:lnTo>
                  <a:cubicBezTo>
                    <a:pt x="1568864" y="1673226"/>
                    <a:pt x="1545318" y="1696773"/>
                    <a:pt x="1516271" y="1696773"/>
                  </a:cubicBezTo>
                  <a:lnTo>
                    <a:pt x="52593" y="1696773"/>
                  </a:lnTo>
                  <a:cubicBezTo>
                    <a:pt x="38644" y="1696773"/>
                    <a:pt x="25267" y="1691232"/>
                    <a:pt x="15404" y="1681369"/>
                  </a:cubicBezTo>
                  <a:cubicBezTo>
                    <a:pt x="5541" y="1671506"/>
                    <a:pt x="0" y="1658128"/>
                    <a:pt x="0" y="1644180"/>
                  </a:cubicBezTo>
                  <a:lnTo>
                    <a:pt x="0" y="52593"/>
                  </a:lnTo>
                  <a:cubicBezTo>
                    <a:pt x="0" y="38644"/>
                    <a:pt x="5541" y="25267"/>
                    <a:pt x="15404" y="15404"/>
                  </a:cubicBezTo>
                  <a:cubicBezTo>
                    <a:pt x="25267" y="5541"/>
                    <a:pt x="38644" y="0"/>
                    <a:pt x="5259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0" y="-66675"/>
              <a:ext cx="1568864" cy="1763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1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6"/>
          <p:cNvGrpSpPr/>
          <p:nvPr/>
        </p:nvGrpSpPr>
        <p:grpSpPr>
          <a:xfrm>
            <a:off x="9971096" y="6329835"/>
            <a:ext cx="1474945" cy="1474945"/>
            <a:chOff x="0" y="0"/>
            <a:chExt cx="1966594" cy="1966594"/>
          </a:xfrm>
        </p:grpSpPr>
        <p:grpSp>
          <p:nvGrpSpPr>
            <p:cNvPr id="134" name="Google Shape;134;p6"/>
            <p:cNvGrpSpPr/>
            <p:nvPr/>
          </p:nvGrpSpPr>
          <p:grpSpPr>
            <a:xfrm>
              <a:off x="0" y="0"/>
              <a:ext cx="1966594" cy="1966594"/>
              <a:chOff x="0" y="0"/>
              <a:chExt cx="812800" cy="812800"/>
            </a:xfrm>
          </p:grpSpPr>
          <p:sp>
            <p:nvSpPr>
              <p:cNvPr id="135" name="Google Shape;135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1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6"/>
            <p:cNvSpPr/>
            <p:nvPr/>
          </p:nvSpPr>
          <p:spPr>
            <a:xfrm>
              <a:off x="87210" y="18077"/>
              <a:ext cx="1879384" cy="1879384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1523" l="0" r="0" t="-1019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6"/>
          <p:cNvGrpSpPr/>
          <p:nvPr/>
        </p:nvGrpSpPr>
        <p:grpSpPr>
          <a:xfrm>
            <a:off x="15465880" y="6329835"/>
            <a:ext cx="1464984" cy="1464984"/>
            <a:chOff x="0" y="0"/>
            <a:chExt cx="1953312" cy="1953312"/>
          </a:xfrm>
        </p:grpSpPr>
        <p:grpSp>
          <p:nvGrpSpPr>
            <p:cNvPr id="139" name="Google Shape;139;p6"/>
            <p:cNvGrpSpPr/>
            <p:nvPr/>
          </p:nvGrpSpPr>
          <p:grpSpPr>
            <a:xfrm>
              <a:off x="64013" y="0"/>
              <a:ext cx="1889299" cy="1889299"/>
              <a:chOff x="0" y="0"/>
              <a:chExt cx="812800" cy="8128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1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6"/>
            <p:cNvSpPr/>
            <p:nvPr/>
          </p:nvSpPr>
          <p:spPr>
            <a:xfrm>
              <a:off x="0" y="0"/>
              <a:ext cx="1953312" cy="195331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6"/>
          <p:cNvSpPr/>
          <p:nvPr/>
        </p:nvSpPr>
        <p:spPr>
          <a:xfrm>
            <a:off x="4447040" y="6281510"/>
            <a:ext cx="1523269" cy="152326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8613" l="-28613" r="-21651" t="-2165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787748" y="1107580"/>
            <a:ext cx="16381240" cy="833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00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What teachers and leadership say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1406283" y="2942158"/>
            <a:ext cx="4155371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“In my 25 years of teaching I’ve never seen a product have so much impact and generate so much enthusiasm from both staff and pupils.” </a:t>
            </a:r>
            <a:endParaRPr/>
          </a:p>
        </p:txBody>
      </p:sp>
      <p:sp>
        <p:nvSpPr>
          <p:cNvPr id="146" name="Google Shape;146;p6"/>
          <p:cNvSpPr txBox="1"/>
          <p:nvPr/>
        </p:nvSpPr>
        <p:spPr>
          <a:xfrm>
            <a:off x="1435721" y="5753023"/>
            <a:ext cx="409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- Martin Bailey, Computing Subject Lead, Birchwood Primary School 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6913350" y="2890005"/>
            <a:ext cx="43476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"now&gt;press&gt;play is not only a fantastic tool to create excitement for writing... but by using now&gt;press&gt;play, ALL our children - regardless of background - have access to a similar level of knowledge and have the opportunity to succeed.”</a:t>
            </a:r>
            <a:endParaRPr sz="1200"/>
          </a:p>
        </p:txBody>
      </p:sp>
      <p:sp>
        <p:nvSpPr>
          <p:cNvPr id="148" name="Google Shape;148;p6"/>
          <p:cNvSpPr txBox="1"/>
          <p:nvPr/>
        </p:nvSpPr>
        <p:spPr>
          <a:xfrm>
            <a:off x="6773072" y="6966065"/>
            <a:ext cx="409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- Mark Unwin, CEO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 Create Partnership Trust</a:t>
            </a: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12398342" y="2890005"/>
            <a:ext cx="4347727" cy="185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“now&gt;press&gt;play puts our pupils on an equal footing; it allows complete inclusivity with a quality shared experience” 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12398355" y="5417783"/>
            <a:ext cx="409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- Deb King, Teaching and Learning Lead, Extol Multi Academy Trust 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028700" y="8783275"/>
            <a:ext cx="44742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16" u="sng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for more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9767225"/>
            <a:ext cx="19979640" cy="693420"/>
          </a:xfrm>
          <a:custGeom>
            <a:rect b="b" l="l" r="r" t="t"/>
            <a:pathLst>
              <a:path extrusionOk="0" h="693420" w="18288000">
                <a:moveTo>
                  <a:pt x="0" y="0"/>
                </a:moveTo>
                <a:lnTo>
                  <a:pt x="18288000" y="0"/>
                </a:lnTo>
                <a:lnTo>
                  <a:pt x="182880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7"/>
          <p:cNvSpPr txBox="1"/>
          <p:nvPr/>
        </p:nvSpPr>
        <p:spPr>
          <a:xfrm>
            <a:off x="890698" y="1130096"/>
            <a:ext cx="15206963" cy="833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00" u="none" cap="none" strike="noStrike">
                <a:solidFill>
                  <a:srgbClr val="E60073"/>
                </a:solidFill>
                <a:latin typeface="Ubuntu"/>
                <a:ea typeface="Ubuntu"/>
                <a:cs typeface="Ubuntu"/>
                <a:sym typeface="Ubuntu"/>
              </a:rPr>
              <a:t>Subscription Support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890698" y="2178164"/>
            <a:ext cx="17131915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Your dedicated Customer Success Manager is on hand to support all aspects of your subscription such as:</a:t>
            </a: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721900" y="2821100"/>
            <a:ext cx="7320758" cy="6070778"/>
          </a:xfrm>
          <a:custGeom>
            <a:rect b="b" l="l" r="r" t="t"/>
            <a:pathLst>
              <a:path extrusionOk="0" h="5966367" w="7159666">
                <a:moveTo>
                  <a:pt x="0" y="0"/>
                </a:moveTo>
                <a:lnTo>
                  <a:pt x="7159665" y="0"/>
                </a:lnTo>
                <a:lnTo>
                  <a:pt x="7159665" y="5966367"/>
                </a:lnTo>
                <a:lnTo>
                  <a:pt x="0" y="596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1814" l="-26678" r="-28204" t="-17577"/>
            </a:stretch>
          </a:blipFill>
          <a:ln cap="sq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60" name="Google Shape;160;p7"/>
          <p:cNvGrpSpPr/>
          <p:nvPr/>
        </p:nvGrpSpPr>
        <p:grpSpPr>
          <a:xfrm>
            <a:off x="8271963" y="2914483"/>
            <a:ext cx="10813111" cy="5849392"/>
            <a:chOff x="0" y="-9525"/>
            <a:chExt cx="14417481" cy="7799189"/>
          </a:xfrm>
        </p:grpSpPr>
        <p:sp>
          <p:nvSpPr>
            <p:cNvPr id="161" name="Google Shape;161;p7"/>
            <p:cNvSpPr txBox="1"/>
            <p:nvPr/>
          </p:nvSpPr>
          <p:spPr>
            <a:xfrm>
              <a:off x="19" y="1314864"/>
              <a:ext cx="14267100" cy="116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3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Bespoke Curriculum Mapping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enabling seamless implementation and successful adoption </a:t>
              </a:r>
              <a:endParaRPr sz="1300"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27993" y="2648362"/>
              <a:ext cx="12169200" cy="116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3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NPP Champions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Key members of staff to help maximise usage</a:t>
              </a:r>
              <a:endParaRPr sz="1300"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0" y="-9525"/>
              <a:ext cx="12354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Milestone-led Onboarding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empowering teachers within your first month</a:t>
              </a:r>
              <a:endParaRPr sz="1300"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0" y="3981862"/>
              <a:ext cx="126651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NPP Sparks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KS2 pupil leadership programme </a:t>
              </a:r>
              <a:endParaRPr sz="1300"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27982" y="6636164"/>
              <a:ext cx="1332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00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Knowledge Base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Online support section with guides, videos &amp; FAQs and more!</a:t>
              </a:r>
              <a:endParaRPr sz="1300"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27981" y="5302664"/>
              <a:ext cx="14389500" cy="116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63" u="none" cap="none" strike="noStrike">
                  <a:solidFill>
                    <a:srgbClr val="E60073"/>
                  </a:solidFill>
                  <a:latin typeface="Ubuntu"/>
                  <a:ea typeface="Ubuntu"/>
                  <a:cs typeface="Ubuntu"/>
                  <a:sym typeface="Ubuntu"/>
                </a:rPr>
                <a:t>Live Lessons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00" u="none" cap="none" strike="noStrike">
                  <a:solidFill>
                    <a:srgbClr val="222E51"/>
                  </a:solidFill>
                  <a:latin typeface="Ubuntu"/>
                  <a:ea typeface="Ubuntu"/>
                  <a:cs typeface="Ubuntu"/>
                  <a:sym typeface="Ubuntu"/>
                </a:rPr>
                <a:t>Regular live lessons engaging 10,000+ children across the UK</a:t>
              </a:r>
              <a:endParaRPr sz="13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5598226" y="-64935"/>
            <a:ext cx="15691154" cy="8974208"/>
          </a:xfrm>
          <a:custGeom>
            <a:rect b="b" l="l" r="r" t="t"/>
            <a:pathLst>
              <a:path extrusionOk="0" h="8974208" w="15691154">
                <a:moveTo>
                  <a:pt x="0" y="0"/>
                </a:moveTo>
                <a:lnTo>
                  <a:pt x="15691154" y="0"/>
                </a:lnTo>
                <a:lnTo>
                  <a:pt x="15691154" y="8974209"/>
                </a:lnTo>
                <a:lnTo>
                  <a:pt x="0" y="8974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95" r="-9595" t="-23195"/>
            </a:stretch>
          </a:blipFill>
          <a:ln>
            <a:noFill/>
          </a:ln>
        </p:spPr>
      </p:sp>
      <p:sp>
        <p:nvSpPr>
          <p:cNvPr id="172" name="Google Shape;172;p8"/>
          <p:cNvSpPr/>
          <p:nvPr/>
        </p:nvSpPr>
        <p:spPr>
          <a:xfrm>
            <a:off x="449807" y="849390"/>
            <a:ext cx="1511274" cy="1511274"/>
          </a:xfrm>
          <a:custGeom>
            <a:rect b="b" l="l" r="r" t="t"/>
            <a:pathLst>
              <a:path extrusionOk="0" h="1511274" w="1511274">
                <a:moveTo>
                  <a:pt x="0" y="0"/>
                </a:moveTo>
                <a:lnTo>
                  <a:pt x="1511273" y="0"/>
                </a:lnTo>
                <a:lnTo>
                  <a:pt x="1511273" y="1511274"/>
                </a:lnTo>
                <a:lnTo>
                  <a:pt x="0" y="1511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3" name="Google Shape;173;p8"/>
          <p:cNvGrpSpPr/>
          <p:nvPr/>
        </p:nvGrpSpPr>
        <p:grpSpPr>
          <a:xfrm>
            <a:off x="2495659" y="1752370"/>
            <a:ext cx="6205134" cy="2380519"/>
            <a:chOff x="0" y="-66675"/>
            <a:chExt cx="2373117" cy="910416"/>
          </a:xfrm>
        </p:grpSpPr>
        <p:sp>
          <p:nvSpPr>
            <p:cNvPr id="174" name="Google Shape;174;p8"/>
            <p:cNvSpPr/>
            <p:nvPr/>
          </p:nvSpPr>
          <p:spPr>
            <a:xfrm>
              <a:off x="0" y="0"/>
              <a:ext cx="2373117" cy="843741"/>
            </a:xfrm>
            <a:custGeom>
              <a:rect b="b" l="l" r="r" t="t"/>
              <a:pathLst>
                <a:path extrusionOk="0" h="843741" w="2373117">
                  <a:moveTo>
                    <a:pt x="43668" y="0"/>
                  </a:moveTo>
                  <a:lnTo>
                    <a:pt x="2329449" y="0"/>
                  </a:lnTo>
                  <a:cubicBezTo>
                    <a:pt x="2353566" y="0"/>
                    <a:pt x="2373117" y="19551"/>
                    <a:pt x="2373117" y="43668"/>
                  </a:cubicBezTo>
                  <a:lnTo>
                    <a:pt x="2373117" y="800072"/>
                  </a:lnTo>
                  <a:cubicBezTo>
                    <a:pt x="2373117" y="811654"/>
                    <a:pt x="2368516" y="822761"/>
                    <a:pt x="2360327" y="830951"/>
                  </a:cubicBezTo>
                  <a:cubicBezTo>
                    <a:pt x="2352137" y="839140"/>
                    <a:pt x="2341030" y="843741"/>
                    <a:pt x="2329449" y="843741"/>
                  </a:cubicBezTo>
                  <a:lnTo>
                    <a:pt x="43668" y="843741"/>
                  </a:lnTo>
                  <a:cubicBezTo>
                    <a:pt x="19551" y="843741"/>
                    <a:pt x="0" y="824190"/>
                    <a:pt x="0" y="800072"/>
                  </a:cubicBezTo>
                  <a:lnTo>
                    <a:pt x="0" y="43668"/>
                  </a:lnTo>
                  <a:cubicBezTo>
                    <a:pt x="0" y="19551"/>
                    <a:pt x="19551" y="0"/>
                    <a:pt x="436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0" y="-66675"/>
              <a:ext cx="2373117" cy="910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1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2495659" y="4408073"/>
            <a:ext cx="6205134" cy="3447235"/>
            <a:chOff x="0" y="-66675"/>
            <a:chExt cx="2373117" cy="1318375"/>
          </a:xfrm>
        </p:grpSpPr>
        <p:sp>
          <p:nvSpPr>
            <p:cNvPr id="177" name="Google Shape;177;p8"/>
            <p:cNvSpPr/>
            <p:nvPr/>
          </p:nvSpPr>
          <p:spPr>
            <a:xfrm>
              <a:off x="0" y="0"/>
              <a:ext cx="2373117" cy="1251700"/>
            </a:xfrm>
            <a:custGeom>
              <a:rect b="b" l="l" r="r" t="t"/>
              <a:pathLst>
                <a:path extrusionOk="0" h="1251700" w="2373117">
                  <a:moveTo>
                    <a:pt x="43668" y="0"/>
                  </a:moveTo>
                  <a:lnTo>
                    <a:pt x="2329449" y="0"/>
                  </a:lnTo>
                  <a:cubicBezTo>
                    <a:pt x="2353566" y="0"/>
                    <a:pt x="2373117" y="19551"/>
                    <a:pt x="2373117" y="43668"/>
                  </a:cubicBezTo>
                  <a:lnTo>
                    <a:pt x="2373117" y="1208032"/>
                  </a:lnTo>
                  <a:cubicBezTo>
                    <a:pt x="2373117" y="1232149"/>
                    <a:pt x="2353566" y="1251700"/>
                    <a:pt x="2329449" y="1251700"/>
                  </a:cubicBezTo>
                  <a:lnTo>
                    <a:pt x="43668" y="1251700"/>
                  </a:lnTo>
                  <a:cubicBezTo>
                    <a:pt x="19551" y="1251700"/>
                    <a:pt x="0" y="1232149"/>
                    <a:pt x="0" y="1208032"/>
                  </a:cubicBezTo>
                  <a:lnTo>
                    <a:pt x="0" y="43668"/>
                  </a:lnTo>
                  <a:cubicBezTo>
                    <a:pt x="0" y="19551"/>
                    <a:pt x="19551" y="0"/>
                    <a:pt x="436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0" y="-66675"/>
              <a:ext cx="2373117" cy="131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1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8"/>
          <p:cNvSpPr/>
          <p:nvPr/>
        </p:nvSpPr>
        <p:spPr>
          <a:xfrm>
            <a:off x="0" y="8302988"/>
            <a:ext cx="21305520" cy="1984017"/>
          </a:xfrm>
          <a:custGeom>
            <a:rect b="b" l="l" r="r" t="t"/>
            <a:pathLst>
              <a:path extrusionOk="0" h="1984017" w="18288000">
                <a:moveTo>
                  <a:pt x="0" y="0"/>
                </a:moveTo>
                <a:lnTo>
                  <a:pt x="18288000" y="0"/>
                </a:lnTo>
                <a:lnTo>
                  <a:pt x="18288000" y="1984017"/>
                </a:lnTo>
                <a:lnTo>
                  <a:pt x="0" y="1984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3045" r="-93045" t="0"/>
            </a:stretch>
          </a:blipFill>
          <a:ln>
            <a:noFill/>
          </a:ln>
        </p:spPr>
      </p:sp>
      <p:sp>
        <p:nvSpPr>
          <p:cNvPr id="180" name="Google Shape;180;p8"/>
          <p:cNvSpPr txBox="1"/>
          <p:nvPr/>
        </p:nvSpPr>
        <p:spPr>
          <a:xfrm>
            <a:off x="3310590" y="2265864"/>
            <a:ext cx="45753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0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"Using your imagination to learn is better than just being told something." </a:t>
            </a:r>
            <a:endParaRPr sz="1300"/>
          </a:p>
        </p:txBody>
      </p:sp>
      <p:sp>
        <p:nvSpPr>
          <p:cNvPr id="181" name="Google Shape;181;p8"/>
          <p:cNvSpPr txBox="1"/>
          <p:nvPr/>
        </p:nvSpPr>
        <p:spPr>
          <a:xfrm>
            <a:off x="2895553" y="5243824"/>
            <a:ext cx="54054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0" u="none" cap="none" strike="noStrike">
                <a:solidFill>
                  <a:srgbClr val="222E51"/>
                </a:solidFill>
                <a:latin typeface="Ubuntu"/>
                <a:ea typeface="Ubuntu"/>
                <a:cs typeface="Ubuntu"/>
                <a:sym typeface="Ubuntu"/>
              </a:rPr>
              <a:t>“They're not faced with a blank piece of paper and a pencil. They are faced with, ‘Oh I can use my body to do this, I can use my expression and I can act it out.’” </a:t>
            </a:r>
            <a:endParaRPr sz="1000"/>
          </a:p>
        </p:txBody>
      </p:sp>
      <p:sp>
        <p:nvSpPr>
          <p:cNvPr id="182" name="Google Shape;182;p8"/>
          <p:cNvSpPr txBox="1"/>
          <p:nvPr/>
        </p:nvSpPr>
        <p:spPr>
          <a:xfrm>
            <a:off x="3620441" y="3665154"/>
            <a:ext cx="3631200" cy="2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1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- Isaac, Year 4 pupil, Chisenhale Primary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3620442" y="6992917"/>
            <a:ext cx="4249946" cy="552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1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0" u="none" cap="none" strike="noStrike">
                <a:solidFill>
                  <a:srgbClr val="222E51"/>
                </a:solidFill>
                <a:latin typeface="Calibri"/>
                <a:ea typeface="Calibri"/>
                <a:cs typeface="Calibri"/>
                <a:sym typeface="Calibri"/>
              </a:rPr>
              <a:t>- Sam Ashman, Year 3 teacher, Front Lawn Primary Academy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2738621" y="8931870"/>
            <a:ext cx="109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Call </a:t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2738621" y="9435020"/>
            <a:ext cx="3159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+44 (0)203 727 5592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4157625" y="8929299"/>
            <a:ext cx="109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14157625" y="9433051"/>
            <a:ext cx="4377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https://nowpressplay.co.uk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8067014" y="8931870"/>
            <a:ext cx="109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8067014" y="9434964"/>
            <a:ext cx="45150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support@nowpressplay.co.uk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